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D73E4-E9B2-429A-BB16-3108F4EF9735}" type="datetimeFigureOut">
              <a:rPr lang="en-US" smtClean="0"/>
              <a:pPr/>
              <a:t>12-Jan-16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C0C6D-9C56-4C91-A42F-D079A43052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9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534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4066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9620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851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02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35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894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39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C0C6D-9C56-4C91-A42F-D079A43052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478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24C1-8673-4839-A4BA-0C41BB069141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ECEB-A9DE-4EEF-985C-99561C4EE63F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292D-3811-4C6F-B01C-B6D0250C10EE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C32B-D8B6-46FC-B1AE-60D16CFF83EB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F16C-F33D-41C1-BE26-256E19294F6D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FE34-F744-4C0B-88F7-7198769C4B6F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770-3DDD-4003-BD13-73398BCE25C3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A940-66C8-402D-A5BC-5D642EA09019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CD5F-9060-4ABD-89DD-287C9DE1280B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D49A-D0DC-4D3F-8256-5C7E83008C98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6E92-D571-4C7E-9FD7-BB885B9EBFCA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130E4-7522-4B2C-9C97-0753E68BC51B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9867-8E0B-49DA-819F-EF8BAF493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251777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DIVULGACIÓN DE BUENAS PRÁCTICAS DE </a:t>
            </a:r>
            <a:r>
              <a:rPr lang="en-US" sz="3600" b="1" dirty="0" smtClean="0">
                <a:solidFill>
                  <a:srgbClr val="0070C0"/>
                </a:solidFill>
              </a:rPr>
              <a:t>GÉNERO </a:t>
            </a:r>
            <a:r>
              <a:rPr lang="en-US" sz="3600" b="1" dirty="0">
                <a:solidFill>
                  <a:srgbClr val="0070C0"/>
                </a:solidFill>
              </a:rPr>
              <a:t>EN LA INDUSTRIA BANANERA EN CAMERÚN – CDC, PHP Tiko y Boh.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FC7C-999F-45E6-B686-5F5A310D6B05}" type="datetime1">
              <a:rPr lang="en-US" smtClean="0"/>
              <a:pPr/>
              <a:t>12-Jan-16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77200" cy="4724400"/>
          </a:xfrm>
        </p:spPr>
        <p:txBody>
          <a:bodyPr>
            <a:noAutofit/>
          </a:bodyPr>
          <a:lstStyle/>
          <a:p>
            <a:pPr lvl="0" algn="l"/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dirty="0">
                <a:solidFill>
                  <a:srgbClr val="000000"/>
                </a:solidFill>
                <a:latin typeface="Calibri"/>
              </a:rPr>
              <a:t>Los folletos con los procedimientos esquemáticos para la preparación a la </a:t>
            </a:r>
            <a:r>
              <a:rPr lang="en-US" sz="3600" dirty="0" err="1">
                <a:solidFill>
                  <a:srgbClr val="000000"/>
                </a:solidFill>
                <a:latin typeface="Calibri"/>
              </a:rPr>
              <a:t>baja</a:t>
            </a:r>
            <a:r>
              <a:rPr lang="en-US" sz="3600" dirty="0">
                <a:solidFill>
                  <a:srgbClr val="000000"/>
                </a:solidFill>
                <a:latin typeface="Calibri"/>
              </a:rPr>
              <a:t> por maternidad son distribuidos constantemente a las mujeres del CDC, PHP Tiko y Boh</a:t>
            </a:r>
            <a:r>
              <a:rPr lang="en-US" sz="3600" dirty="0"/>
              <a:t>. También arrojamos más luz sobre la cobertura de maternidad en las secciones 84 y 85 del Código Laboral del país.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457200"/>
            <a:ext cx="5486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BAJA POR MATERNIDAD</a:t>
            </a:r>
            <a:endParaRPr lang="en-US" sz="4000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192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8D04-0A5B-4DD0-9128-D208F1B9D776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lvl="0"/>
            <a:r>
              <a:rPr lang="en-US" sz="4000" b="1" dirty="0">
                <a:solidFill>
                  <a:srgbClr val="0070C0"/>
                </a:solidFill>
              </a:rPr>
              <a:t>MADRES LACTANTES EN BOH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No hacen la hora de descanso para la lactancia (remunerada) antes o durante las horas de trabajo que recoge la ley. Esto se debe a la enorme distancia de las plantaciones de los lugares de residencia de los trabajadores.Si una madre lactante decide hacer su descanso antes de comenzar a trabajar, tendrá problemas con el transporte, y si la hace durante el trabajo, la distancia hasta su casa abarcará más de la hora del descanso.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0668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0929-7FAD-4CF7-B97B-3012863B6C77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MADRES LACTANTES EN BOH -  Continúa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855642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s-ES" dirty="0" smtClean="0"/>
              <a:t>Para resolver este problema, una mujer en un puesto superior de gestión en </a:t>
            </a:r>
            <a:r>
              <a:rPr lang="es-ES" dirty="0" err="1" smtClean="0"/>
              <a:t>Boh</a:t>
            </a:r>
            <a:r>
              <a:rPr lang="es-ES" dirty="0" smtClean="0"/>
              <a:t> tuvo que negociar con la Dirección de parte de las madres lactantes quienes, como consecuencia, ahora trabajan 5 días y el 6º es remunerado y lo tienen libre para pasarlo con sus bebés. Estas mujeres están verdaderamente agradecidas.</a:t>
            </a:r>
          </a:p>
          <a:p>
            <a:endParaRPr lang="es-ES" sz="1800" dirty="0" smtClean="0"/>
          </a:p>
          <a:p>
            <a:r>
              <a:rPr lang="es-ES" dirty="0" smtClean="0"/>
              <a:t>En PHP </a:t>
            </a:r>
            <a:r>
              <a:rPr lang="es-ES" dirty="0" err="1" smtClean="0"/>
              <a:t>Tiko</a:t>
            </a:r>
            <a:r>
              <a:rPr lang="es-ES" dirty="0" smtClean="0"/>
              <a:t>, a las madres lactantes se les asignan trabajos como limpieza, recogida de caracoles, deshojar, </a:t>
            </a:r>
            <a:r>
              <a:rPr lang="es-ES" dirty="0" err="1" smtClean="0"/>
              <a:t>etc</a:t>
            </a:r>
            <a:r>
              <a:rPr lang="es-ES" dirty="0" smtClean="0"/>
              <a:t>, los cuales completan lo suficientemente temprano como para después poder ir a casa a cuidar de sus bebés. La ventaja aquí es que la plantación no se encuentra muy lejos de donde viven los trabajadores.</a:t>
            </a:r>
          </a:p>
          <a:p>
            <a:pPr>
              <a:buNone/>
            </a:pPr>
            <a:endParaRPr lang="es-ES" sz="1800" dirty="0" smtClean="0"/>
          </a:p>
          <a:p>
            <a:r>
              <a:rPr lang="es-ES" dirty="0" smtClean="0"/>
              <a:t>En CDC, las madres lactantes tampoco hacen los descansos para la lactancia ya que tienen los mismos problemas en </a:t>
            </a:r>
            <a:r>
              <a:rPr lang="es-ES" dirty="0" err="1" smtClean="0"/>
              <a:t>Boh</a:t>
            </a:r>
            <a:r>
              <a:rPr lang="es-ES" dirty="0" smtClean="0"/>
              <a:t>. FAWU ha compartido esta práctica con las mujeres y pretenden sugerírselo a la Dirección para ponerlo en práctica en el futuro.</a:t>
            </a:r>
            <a:endParaRPr lang="es-E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2192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8A78-BB81-4083-B41D-95E2A3F3D914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CHARLAS EN GRUPO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z="3600" dirty="0" smtClean="0"/>
              <a:t>Se hacen muy temprano por la mañana, alrededor de </a:t>
            </a:r>
            <a:r>
              <a:rPr lang="en-US" sz="3600" dirty="0" smtClean="0"/>
              <a:t>las </a:t>
            </a:r>
            <a:r>
              <a:rPr lang="en-US" sz="3600" dirty="0"/>
              <a:t>5am, lo que nos permite hablar a casi todos los trabajadores. Hacer una campaña continuada de concienciación de género ayuda a ganar más afiliación de mujeres, e incluso hombres, en el Sindicato, y también les hace ser </a:t>
            </a:r>
            <a:r>
              <a:rPr lang="en-US" sz="3600" dirty="0" err="1"/>
              <a:t>más</a:t>
            </a:r>
            <a:r>
              <a:rPr lang="en-US" sz="3600" dirty="0"/>
              <a:t> activos.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2192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289-05BE-4B47-8508-351E2A394BEF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ÉXITOS DEL SINDICATO EN LA RESOLUCIÓN DE PROBLEMAS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099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El compartir los éxitos de FAWU sobre los problemas de trabajadores a sus miembros y no miembros también ayuda a ganar nuevas afiliaciones, ya que les hace sentir inseguros no pertenecer al Sindicato.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2954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CEC6-0778-46CF-9E16-CEA558A5E61E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ENCUENTROS CON MUJERES REPRESENTANTES Y MUJERES TRABAJADORAS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lvl="0"/>
            <a:r>
              <a:rPr lang="en-US" dirty="0"/>
              <a:t>Llevamos a cabo encuentros en las oficinas de FAWU y a veces en las plantaciones.</a:t>
            </a:r>
          </a:p>
          <a:p>
            <a:pPr lvl="0"/>
            <a:r>
              <a:rPr lang="en-US" dirty="0"/>
              <a:t>Esto ayuda a discutir los problemas a los que se enfrentan las mujeres en el lugar de trabajo, así como pensar sugerencias/propuestas para Dirección.</a:t>
            </a:r>
          </a:p>
          <a:p>
            <a:r>
              <a:rPr lang="en-US" dirty="0"/>
              <a:t>Comunicación constante con las mujeres representantes para asegurar que informan de estos encuentros a otras mujeres trabajadoras.</a:t>
            </a:r>
          </a:p>
          <a:p>
            <a:pPr lvl="0"/>
            <a:r>
              <a:rPr lang="en-US" dirty="0"/>
              <a:t>También damos formularios de afiliación a las mujeres representantes para reclutar a </a:t>
            </a:r>
            <a:r>
              <a:rPr lang="en-US" dirty="0" err="1"/>
              <a:t>más</a:t>
            </a:r>
            <a:r>
              <a:rPr lang="en-US" dirty="0"/>
              <a:t> mujeres durante este ejercicio.</a:t>
            </a:r>
          </a:p>
          <a:p>
            <a:pPr lvl="0"/>
            <a:r>
              <a:rPr lang="en-US" dirty="0"/>
              <a:t>Durante las visitas al campo discutimos con otras mujeres trabajadoras para asegurar que efectivamente se las informa de los encuentros que hacemos con las mujeres representantes.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446212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453-29A5-4C7C-8AAA-27FD490A6E5E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COMITÉ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DIRECCIÓN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/>
            <a:r>
              <a:rPr lang="en-US" sz="3600" dirty="0" smtClean="0"/>
              <a:t>La </a:t>
            </a:r>
            <a:r>
              <a:rPr lang="en-US" sz="3600" dirty="0" err="1" smtClean="0"/>
              <a:t>reciente</a:t>
            </a:r>
            <a:r>
              <a:rPr lang="en-US" sz="3600" dirty="0" smtClean="0"/>
              <a:t> </a:t>
            </a:r>
            <a:r>
              <a:rPr lang="en-US" sz="3600" dirty="0"/>
              <a:t>creación de un </a:t>
            </a:r>
            <a:r>
              <a:rPr lang="en-US" sz="3600" dirty="0" err="1"/>
              <a:t>Comité</a:t>
            </a:r>
            <a:r>
              <a:rPr lang="en-US" sz="3600" dirty="0"/>
              <a:t> Directivo en el sector bananero del CDC para tratar los problemas de las mujeres en el lugar de trabajo. </a:t>
            </a:r>
            <a:r>
              <a:rPr lang="en-US" sz="3600" dirty="0" err="1"/>
              <a:t>Intención</a:t>
            </a:r>
            <a:r>
              <a:rPr lang="en-US" sz="3600" dirty="0"/>
              <a:t> de crear un </a:t>
            </a:r>
            <a:r>
              <a:rPr lang="en-US" sz="3600" dirty="0" err="1"/>
              <a:t>Comité</a:t>
            </a:r>
            <a:r>
              <a:rPr lang="en-US" sz="3600" dirty="0"/>
              <a:t> de Mujeres para trabajar junto con este Comité de Dirección.</a:t>
            </a:r>
          </a:p>
          <a:p>
            <a:pPr lvl="0"/>
            <a:r>
              <a:rPr lang="en-US" sz="3600" dirty="0"/>
              <a:t>Nuestro deseo es que estos comités estén liderados por mujeres representantes ya que </a:t>
            </a:r>
            <a:r>
              <a:rPr lang="en-US" sz="3600" dirty="0" err="1"/>
              <a:t>tienen</a:t>
            </a:r>
            <a:r>
              <a:rPr lang="en-US" sz="3600" dirty="0"/>
              <a:t> 16 horas libres cada mes de conformidad con la ley para llevar a cabo actividades sindicales. Dado que muchas mujeres están interesadas en estos comités, seguramente les </a:t>
            </a:r>
            <a:r>
              <a:rPr lang="en-US" sz="3600" dirty="0" err="1"/>
              <a:t>animará</a:t>
            </a:r>
            <a:r>
              <a:rPr lang="en-US" sz="3600" dirty="0"/>
              <a:t> a </a:t>
            </a:r>
            <a:r>
              <a:rPr lang="en-US" sz="3600" dirty="0" err="1" smtClean="0"/>
              <a:t>presentarse</a:t>
            </a:r>
            <a:r>
              <a:rPr lang="en-US" sz="3600" dirty="0" smtClean="0"/>
              <a:t> </a:t>
            </a:r>
            <a:r>
              <a:rPr lang="en-US" sz="3600" dirty="0" err="1" smtClean="0"/>
              <a:t>como</a:t>
            </a:r>
            <a:r>
              <a:rPr lang="en-US" sz="3600" dirty="0" smtClean="0"/>
              <a:t> </a:t>
            </a:r>
            <a:r>
              <a:rPr lang="en-US" sz="3600" dirty="0" err="1" smtClean="0"/>
              <a:t>Representantes</a:t>
            </a:r>
            <a:r>
              <a:rPr lang="en-US" sz="3600" dirty="0" smtClean="0"/>
              <a:t> </a:t>
            </a:r>
            <a:r>
              <a:rPr lang="en-US" sz="3600" dirty="0" err="1" smtClean="0"/>
              <a:t>Sindicales</a:t>
            </a:r>
            <a:r>
              <a:rPr lang="en-US" sz="3600" dirty="0" smtClean="0"/>
              <a:t>, </a:t>
            </a:r>
            <a:r>
              <a:rPr lang="en-US" sz="3600" dirty="0"/>
              <a:t>y por lo tanto a hacerse más activas en el Sindicato.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990600"/>
            <a:ext cx="83058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28E0-7A4A-4D18-9421-129130EE0A80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70C0"/>
                </a:solidFill>
              </a:rPr>
              <a:t>¡Gracias!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sz="2800" i="1" dirty="0"/>
          </a:p>
          <a:p>
            <a:pPr>
              <a:buNone/>
            </a:pPr>
            <a:endParaRPr lang="en-US" sz="2800" i="1" dirty="0"/>
          </a:p>
          <a:p>
            <a:pPr>
              <a:spcBef>
                <a:spcPts val="0"/>
              </a:spcBef>
              <a:buNone/>
            </a:pPr>
            <a:endParaRPr lang="en-US" sz="1800" i="1" dirty="0"/>
          </a:p>
          <a:p>
            <a:pPr>
              <a:spcBef>
                <a:spcPts val="0"/>
              </a:spcBef>
              <a:buNone/>
            </a:pPr>
            <a:endParaRPr lang="en-US" sz="1800" i="1" dirty="0"/>
          </a:p>
          <a:p>
            <a:pPr>
              <a:spcBef>
                <a:spcPts val="0"/>
              </a:spcBef>
              <a:buNone/>
            </a:pPr>
            <a:endParaRPr lang="en-US" sz="1800" i="1" dirty="0"/>
          </a:p>
          <a:p>
            <a:pPr>
              <a:spcBef>
                <a:spcPts val="0"/>
              </a:spcBef>
              <a:buNone/>
            </a:pPr>
            <a:endParaRPr lang="en-US" sz="1400" i="1" dirty="0"/>
          </a:p>
          <a:p>
            <a:pPr>
              <a:spcBef>
                <a:spcPts val="0"/>
              </a:spcBef>
              <a:buNone/>
            </a:pPr>
            <a:r>
              <a:rPr lang="en-US" sz="1400" i="1" dirty="0" err="1"/>
              <a:t>Veolette</a:t>
            </a:r>
            <a:r>
              <a:rPr lang="en-US" sz="1400" i="1" dirty="0"/>
              <a:t> y Viyoff</a:t>
            </a:r>
          </a:p>
          <a:p>
            <a:pPr>
              <a:spcBef>
                <a:spcPts val="0"/>
              </a:spcBef>
              <a:buNone/>
            </a:pPr>
            <a:r>
              <a:rPr lang="en-US" sz="1400" i="1" dirty="0"/>
              <a:t>Encargadas del trabajo de género en FAWU,</a:t>
            </a:r>
          </a:p>
          <a:p>
            <a:pPr>
              <a:spcBef>
                <a:spcPts val="0"/>
              </a:spcBef>
              <a:buNone/>
            </a:pPr>
            <a:r>
              <a:rPr lang="en-US" sz="1400" i="1" dirty="0"/>
              <a:t>Limbe – </a:t>
            </a:r>
            <a:r>
              <a:rPr lang="en-US" sz="1400" i="1" dirty="0" err="1"/>
              <a:t>Camerún</a:t>
            </a:r>
            <a:r>
              <a:rPr lang="en-US" sz="1400" i="1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064-B240-46D9-AACA-64311A22BB45}" type="datetime1">
              <a:rPr lang="en-US" smtClean="0"/>
              <a:pPr/>
              <a:t>12-Jan-16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9867-8E0B-49DA-819F-EF8BAF493DC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642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DIVULGACIÓN DE BUENAS PRÁCTICAS DE GÉNERO EN LA INDUSTRIA BANANERA EN CAMERÚN – CDC, PHP Tiko y Boh.</vt:lpstr>
      <vt:lpstr> Los folletos con los procedimientos esquemáticos para la preparación a la baja por maternidad son distribuidos constantemente a las mujeres del CDC, PHP Tiko y Boh. También arrojamos más luz sobre la cobertura de maternidad en las secciones 84 y 85 del Código Laboral del país.  </vt:lpstr>
      <vt:lpstr>MADRES LACTANTES EN BOH</vt:lpstr>
      <vt:lpstr>MADRES LACTANTES EN BOH -  Continúa</vt:lpstr>
      <vt:lpstr>CHARLAS EN GRUPO </vt:lpstr>
      <vt:lpstr>ÉXITOS DEL SINDICATO EN LA RESOLUCIÓN DE PROBLEMAS</vt:lpstr>
      <vt:lpstr>ENCUENTROS CON MUJERES REPRESENTANTES Y MUJERES TRABAJADORAS</vt:lpstr>
      <vt:lpstr>COMITÉ DE DIRECCIÓN</vt:lpstr>
      <vt:lpstr>Slide 9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OF GOOD PRACTICES ON GENDER WORK IN THE BANANA INDUSTRY IN CAMEROON – CDC, PHP and Boh</dc:title>
  <dc:creator>UNION OFFICE</dc:creator>
  <cp:lastModifiedBy>Zac and Mina</cp:lastModifiedBy>
  <cp:revision>75</cp:revision>
  <dcterms:created xsi:type="dcterms:W3CDTF">2015-12-07T09:00:43Z</dcterms:created>
  <dcterms:modified xsi:type="dcterms:W3CDTF">2016-01-12T10:20:40Z</dcterms:modified>
</cp:coreProperties>
</file>