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715" autoAdjust="0"/>
  </p:normalViewPr>
  <p:slideViewPr>
    <p:cSldViewPr>
      <p:cViewPr varScale="1">
        <p:scale>
          <a:sx n="73" d="100"/>
          <a:sy n="73" d="100"/>
        </p:scale>
        <p:origin x="-1308" y="-102"/>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99AE321-104A-4B79-9745-FD38526ABCB3}" type="datetimeFigureOut">
              <a:rPr lang="en-US"/>
              <a:pPr>
                <a:defRPr/>
              </a:pPr>
              <a:t>15-Jan-16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A3ADECD-84C7-4077-9809-9D9BB408EF2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9BB818-205D-4D16-BA5A-75CF919D103B}"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9EDF95-850F-4ABA-8B25-4BBF55EA6BE5}"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8BCFCA3-A409-4387-8FB6-000EC495E846}" type="datetime1">
              <a:rPr lang="en-US"/>
              <a:pPr>
                <a:defRPr/>
              </a:pPr>
              <a:t>15-Jan-16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FC00AA-B040-468D-B8B5-8DDC069946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D6700B-A815-4463-A3EE-C38013ED1B58}" type="datetime1">
              <a:rPr lang="en-US"/>
              <a:pPr>
                <a:defRPr/>
              </a:pPr>
              <a:t>15-Jan-16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02786D-93FF-4C0D-BBAC-310E91AAC3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0B9D10-00A7-4A7A-BD68-F59347DA893F}" type="datetime1">
              <a:rPr lang="en-US"/>
              <a:pPr>
                <a:defRPr/>
              </a:pPr>
              <a:t>15-Jan-16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3219BB-3317-471F-B672-663A8630AD5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E362D1-0CB2-4B2F-89AE-BA05FD4DCAC2}" type="datetime1">
              <a:rPr lang="en-US"/>
              <a:pPr>
                <a:defRPr/>
              </a:pPr>
              <a:t>15-Jan-16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2ABE36-60F9-446C-8B6D-EC24190EAC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D072708-26F8-4CBB-95C1-292C6E825C43}" type="datetime1">
              <a:rPr lang="en-US"/>
              <a:pPr>
                <a:defRPr/>
              </a:pPr>
              <a:t>15-Jan-16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1F5ABB-FBDB-4123-BFF6-77E480F480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F971BF3-92F2-45ED-93BB-684402D83297}" type="datetime1">
              <a:rPr lang="en-US"/>
              <a:pPr>
                <a:defRPr/>
              </a:pPr>
              <a:t>15-Jan-16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F48CEE-7DBE-436A-A4FF-9842F2AA5AB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EBDE3D-D2E4-4FE9-A6A6-DDB7F5E062AC}" type="datetime1">
              <a:rPr lang="en-US"/>
              <a:pPr>
                <a:defRPr/>
              </a:pPr>
              <a:t>15-Jan-16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12EC200-9A1C-481B-9482-F9A9CAB1BE8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BA8A891-BF66-437B-9874-1CDFCCEBDF56}" type="datetime1">
              <a:rPr lang="en-US"/>
              <a:pPr>
                <a:defRPr/>
              </a:pPr>
              <a:t>15-Jan-16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B3B4BEB-1E45-4209-A945-2CF1441FF1C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94351F-B5B8-47DF-9F2A-DFFFA4268463}" type="datetime1">
              <a:rPr lang="en-US"/>
              <a:pPr>
                <a:defRPr/>
              </a:pPr>
              <a:t>15-Jan-16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235B86A-BF95-4F94-8038-246B55B848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B538BD-096D-49CD-A530-4201839F2B7C}" type="datetime1">
              <a:rPr lang="en-US"/>
              <a:pPr>
                <a:defRPr/>
              </a:pPr>
              <a:t>15-Jan-16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410432-FF75-4831-A6BA-E3853521BE1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E7C20C8-ABAA-4A03-B402-ABD03083FCCD}" type="datetime1">
              <a:rPr lang="en-US"/>
              <a:pPr>
                <a:defRPr/>
              </a:pPr>
              <a:t>15-Jan-16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68A2E9-3945-4EB2-801A-8956695AA8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17D094B-152E-45A0-8432-F9449D4D7337}" type="datetime1">
              <a:rPr lang="en-US"/>
              <a:pPr>
                <a:defRPr/>
              </a:pPr>
              <a:t>15-Jan-16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C780DA3-9A0D-47C4-ACDC-017E812964E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533400" y="1600200"/>
            <a:ext cx="8077200" cy="3048000"/>
          </a:xfrm>
        </p:spPr>
        <p:txBody>
          <a:bodyPr/>
          <a:lstStyle/>
          <a:p>
            <a:pPr eaLnBrk="1" hangingPunct="1"/>
            <a:r>
              <a:rPr lang="en-US" sz="3600" b="1" dirty="0" smtClean="0">
                <a:solidFill>
                  <a:srgbClr val="0070C0"/>
                </a:solidFill>
              </a:rPr>
              <a:t>LE PARTAGE DES BONNES PRATIQUES EN MATIÈRE D’ÉGALITÉ DES </a:t>
            </a:r>
            <a:r>
              <a:rPr lang="en-US" sz="3600" b="1" dirty="0" smtClean="0">
                <a:solidFill>
                  <a:srgbClr val="0070C0"/>
                </a:solidFill>
              </a:rPr>
              <a:t>GENRES DANS </a:t>
            </a:r>
            <a:r>
              <a:rPr lang="en-US" sz="3600" b="1" dirty="0" smtClean="0">
                <a:solidFill>
                  <a:srgbClr val="0070C0"/>
                </a:solidFill>
              </a:rPr>
              <a:t>L’INDUSTRIE BANANIÈRE DU CAMEROUN – La CDC, </a:t>
            </a:r>
            <a:r>
              <a:rPr lang="en-US" sz="3600" b="1" dirty="0" err="1" smtClean="0">
                <a:solidFill>
                  <a:srgbClr val="0070C0"/>
                </a:solidFill>
              </a:rPr>
              <a:t>filiale</a:t>
            </a:r>
            <a:r>
              <a:rPr lang="en-US" sz="3600" b="1" dirty="0" smtClean="0">
                <a:solidFill>
                  <a:srgbClr val="0070C0"/>
                </a:solidFill>
              </a:rPr>
              <a:t> </a:t>
            </a:r>
            <a:r>
              <a:rPr lang="en-US" sz="3600" b="1" dirty="0" err="1" smtClean="0">
                <a:solidFill>
                  <a:srgbClr val="0070C0"/>
                </a:solidFill>
              </a:rPr>
              <a:t>Tiko</a:t>
            </a:r>
            <a:r>
              <a:rPr lang="en-US" sz="3600" b="1" dirty="0" smtClean="0">
                <a:solidFill>
                  <a:srgbClr val="0070C0"/>
                </a:solidFill>
              </a:rPr>
              <a:t> de la PHP et </a:t>
            </a:r>
            <a:r>
              <a:rPr lang="en-US" sz="3600" b="1" dirty="0" err="1" smtClean="0">
                <a:solidFill>
                  <a:srgbClr val="0070C0"/>
                </a:solidFill>
              </a:rPr>
              <a:t>Boh</a:t>
            </a:r>
            <a:r>
              <a:rPr lang="en-US" sz="3600" b="1" dirty="0" smtClean="0">
                <a:solidFill>
                  <a:srgbClr val="0070C0"/>
                </a:solidFill>
              </a:rPr>
              <a:t>.</a:t>
            </a:r>
            <a:r>
              <a:rPr lang="en-US" sz="3600" dirty="0" smtClean="0">
                <a:solidFill>
                  <a:srgbClr val="FF0000"/>
                </a:solidFill>
              </a:rPr>
              <a:t/>
            </a:r>
            <a:br>
              <a:rPr lang="en-US" sz="3600" dirty="0" smtClean="0">
                <a:solidFill>
                  <a:srgbClr val="FF0000"/>
                </a:solidFill>
              </a:rPr>
            </a:br>
            <a:endParaRPr lang="en-US" sz="3600" dirty="0" smtClean="0">
              <a:solidFill>
                <a:srgbClr val="FF0000"/>
              </a:solidFill>
            </a:endParaRPr>
          </a:p>
        </p:txBody>
      </p:sp>
      <p:sp>
        <p:nvSpPr>
          <p:cNvPr id="3" name="Date Placeholder 2"/>
          <p:cNvSpPr>
            <a:spLocks noGrp="1"/>
          </p:cNvSpPr>
          <p:nvPr>
            <p:ph type="dt" sz="quarter" idx="10"/>
          </p:nvPr>
        </p:nvSpPr>
        <p:spPr/>
        <p:txBody>
          <a:bodyPr/>
          <a:lstStyle/>
          <a:p>
            <a:pPr>
              <a:defRPr/>
            </a:pPr>
            <a:fld id="{EAF1FC7C-999F-45E6-B686-5F5A310D6B05}" type="datetime1">
              <a:rPr lang="en-US"/>
              <a:pPr>
                <a:defRPr/>
              </a:pPr>
              <a:t>15-Jan-16</a:t>
            </a:fld>
            <a:endParaRPr lang="en-US"/>
          </a:p>
        </p:txBody>
      </p:sp>
      <p:sp>
        <p:nvSpPr>
          <p:cNvPr id="4" name="Slide Number Placeholder 3"/>
          <p:cNvSpPr>
            <a:spLocks noGrp="1"/>
          </p:cNvSpPr>
          <p:nvPr>
            <p:ph type="sldNum" sz="quarter" idx="12"/>
          </p:nvPr>
        </p:nvSpPr>
        <p:spPr/>
        <p:txBody>
          <a:bodyPr/>
          <a:lstStyle/>
          <a:p>
            <a:pPr>
              <a:defRPr/>
            </a:pPr>
            <a:fld id="{DA128E50-7264-4B88-AFDD-7CA012D69A72}" type="slidenum">
              <a:rPr lang="en-US"/>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5800" y="1371600"/>
            <a:ext cx="8077200" cy="4876800"/>
          </a:xfrm>
        </p:spPr>
        <p:txBody>
          <a:bodyPr/>
          <a:lstStyle/>
          <a:p>
            <a:pPr algn="l" eaLnBrk="1" hangingPunct="1"/>
            <a:r>
              <a:rPr lang="en-US" sz="3600" b="1" dirty="0" smtClean="0"/>
              <a:t/>
            </a:r>
            <a:br>
              <a:rPr lang="en-US" sz="3600" b="1" dirty="0" smtClean="0"/>
            </a:br>
            <a:r>
              <a:rPr lang="fr-FR" sz="3600" dirty="0" smtClean="0"/>
              <a:t>Des dépliants décrivant les procédures de préparation aux congés maternité sont régulièrement distribués aux travailleuses de la CDC, de la PHP-</a:t>
            </a:r>
            <a:r>
              <a:rPr lang="fr-FR" sz="3600" dirty="0" err="1" smtClean="0"/>
              <a:t>Tiko</a:t>
            </a:r>
            <a:r>
              <a:rPr lang="fr-FR" sz="3600" dirty="0" smtClean="0"/>
              <a:t> et de BOH. Nous apportons également un éclairage accru sur les articles 84 et 85 du Code du travail du pays relatifs à l’indemnité maternité</a:t>
            </a:r>
            <a:r>
              <a:rPr lang="en-US" sz="3600" dirty="0" smtClean="0"/>
              <a:t>.</a:t>
            </a:r>
            <a:br>
              <a:rPr lang="en-US" sz="3600" dirty="0" smtClean="0"/>
            </a:br>
            <a:endParaRPr lang="en-US" sz="3600" dirty="0" smtClean="0"/>
          </a:p>
        </p:txBody>
      </p:sp>
      <p:sp>
        <p:nvSpPr>
          <p:cNvPr id="16386" name="TextBox 2"/>
          <p:cNvSpPr txBox="1">
            <a:spLocks noChangeArrowheads="1"/>
          </p:cNvSpPr>
          <p:nvPr/>
        </p:nvSpPr>
        <p:spPr bwMode="auto">
          <a:xfrm>
            <a:off x="1371600" y="152400"/>
            <a:ext cx="6248400" cy="708025"/>
          </a:xfrm>
          <a:prstGeom prst="rect">
            <a:avLst/>
          </a:prstGeom>
          <a:noFill/>
          <a:ln w="9525">
            <a:noFill/>
            <a:miter lim="800000"/>
            <a:headEnd/>
            <a:tailEnd/>
          </a:ln>
        </p:spPr>
        <p:txBody>
          <a:bodyPr>
            <a:spAutoFit/>
          </a:bodyPr>
          <a:lstStyle/>
          <a:p>
            <a:pPr algn="ctr"/>
            <a:r>
              <a:rPr lang="en-US" sz="4000" b="1">
                <a:solidFill>
                  <a:srgbClr val="0070C0"/>
                </a:solidFill>
                <a:latin typeface="Calibri" pitchFamily="34" charset="0"/>
              </a:rPr>
              <a:t>LES CONGÉS MATERNITÉ</a:t>
            </a:r>
          </a:p>
        </p:txBody>
      </p:sp>
      <p:cxnSp>
        <p:nvCxnSpPr>
          <p:cNvPr id="5" name="Straight Connector 4"/>
          <p:cNvCxnSpPr/>
          <p:nvPr/>
        </p:nvCxnSpPr>
        <p:spPr>
          <a:xfrm>
            <a:off x="381000" y="968375"/>
            <a:ext cx="83058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Date Placeholder 5"/>
          <p:cNvSpPr>
            <a:spLocks noGrp="1"/>
          </p:cNvSpPr>
          <p:nvPr>
            <p:ph type="dt" sz="quarter" idx="10"/>
          </p:nvPr>
        </p:nvSpPr>
        <p:spPr/>
        <p:txBody>
          <a:bodyPr/>
          <a:lstStyle/>
          <a:p>
            <a:pPr>
              <a:defRPr/>
            </a:pPr>
            <a:fld id="{32A38D04-0A5B-4DD0-9128-D208F1B9D776}" type="datetime1">
              <a:rPr lang="en-US"/>
              <a:pPr>
                <a:defRPr/>
              </a:pPr>
              <a:t>15-Jan-16</a:t>
            </a:fld>
            <a:endParaRPr lang="en-US"/>
          </a:p>
        </p:txBody>
      </p:sp>
      <p:sp>
        <p:nvSpPr>
          <p:cNvPr id="7" name="Slide Number Placeholder 6"/>
          <p:cNvSpPr>
            <a:spLocks noGrp="1"/>
          </p:cNvSpPr>
          <p:nvPr>
            <p:ph type="sldNum" sz="quarter" idx="12"/>
          </p:nvPr>
        </p:nvSpPr>
        <p:spPr/>
        <p:txBody>
          <a:bodyPr/>
          <a:lstStyle/>
          <a:p>
            <a:pPr>
              <a:defRPr/>
            </a:pPr>
            <a:fld id="{8B37B161-BAD5-4513-9BAA-051511E8131C}"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0"/>
            <a:ext cx="8001000" cy="1066800"/>
          </a:xfrm>
        </p:spPr>
        <p:txBody>
          <a:bodyPr/>
          <a:lstStyle/>
          <a:p>
            <a:pPr eaLnBrk="1" hangingPunct="1"/>
            <a:r>
              <a:rPr lang="en-US" sz="3600" b="1" smtClean="0">
                <a:solidFill>
                  <a:srgbClr val="0070C0"/>
                </a:solidFill>
              </a:rPr>
              <a:t>LES MÈRES ALLAITANTES À BOH</a:t>
            </a:r>
          </a:p>
        </p:txBody>
      </p:sp>
      <p:sp>
        <p:nvSpPr>
          <p:cNvPr id="18434" name="Content Placeholder 2"/>
          <p:cNvSpPr>
            <a:spLocks noGrp="1"/>
          </p:cNvSpPr>
          <p:nvPr>
            <p:ph idx="1"/>
          </p:nvPr>
        </p:nvSpPr>
        <p:spPr>
          <a:xfrm>
            <a:off x="457200" y="1219200"/>
            <a:ext cx="8229600" cy="4800600"/>
          </a:xfrm>
        </p:spPr>
        <p:txBody>
          <a:bodyPr/>
          <a:lstStyle/>
          <a:p>
            <a:pPr eaLnBrk="1" hangingPunct="1"/>
            <a:r>
              <a:rPr lang="fr-FR" sz="3000" smtClean="0"/>
              <a:t>Elles ne prennent pas leur heure pause allaitement (payable) prévue par la loi avant ou pendant les heures de travail. Cela est dû au fait qu’elles habitent très loin de la plantation. En effet, si une mère allaitante décide de prendre cette pause une heure avant le début de sa journée de travail, elle va connaitre d’importants problèmes de transport</a:t>
            </a:r>
            <a:r>
              <a:rPr lang="fr-FR" sz="3000" smtClean="0">
                <a:solidFill>
                  <a:srgbClr val="FF0000"/>
                </a:solidFill>
              </a:rPr>
              <a:t> </a:t>
            </a:r>
            <a:r>
              <a:rPr lang="fr-FR" sz="3000" smtClean="0"/>
              <a:t>et si elle la prend pendant son temps de travail, parcourir  la distance jusqu'à son foyer va lui coûter plus d'une heure de pause</a:t>
            </a:r>
            <a:r>
              <a:rPr lang="en-US" smtClean="0"/>
              <a:t>.</a:t>
            </a:r>
            <a:endParaRPr lang="fr-FR" smtClean="0"/>
          </a:p>
        </p:txBody>
      </p:sp>
      <p:cxnSp>
        <p:nvCxnSpPr>
          <p:cNvPr id="4" name="Straight Connector 3"/>
          <p:cNvCxnSpPr/>
          <p:nvPr/>
        </p:nvCxnSpPr>
        <p:spPr>
          <a:xfrm>
            <a:off x="381000" y="882650"/>
            <a:ext cx="83058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quarter" idx="10"/>
          </p:nvPr>
        </p:nvSpPr>
        <p:spPr/>
        <p:txBody>
          <a:bodyPr/>
          <a:lstStyle/>
          <a:p>
            <a:pPr>
              <a:defRPr/>
            </a:pPr>
            <a:fld id="{95A10929-7FAD-4CF7-B97B-3012863B6C77}" type="datetime1">
              <a:rPr lang="en-US"/>
              <a:pPr>
                <a:defRPr/>
              </a:pPr>
              <a:t>15-Jan-16</a:t>
            </a:fld>
            <a:endParaRPr lang="en-US"/>
          </a:p>
        </p:txBody>
      </p:sp>
      <p:sp>
        <p:nvSpPr>
          <p:cNvPr id="6" name="Slide Number Placeholder 5"/>
          <p:cNvSpPr>
            <a:spLocks noGrp="1"/>
          </p:cNvSpPr>
          <p:nvPr>
            <p:ph type="sldNum" sz="quarter" idx="12"/>
          </p:nvPr>
        </p:nvSpPr>
        <p:spPr/>
        <p:txBody>
          <a:bodyPr/>
          <a:lstStyle/>
          <a:p>
            <a:pPr>
              <a:defRPr/>
            </a:pPr>
            <a:fld id="{2D0B4405-73FB-41BE-9CFE-8839DB2C676C}" type="slidenum">
              <a:rPr lang="en-US"/>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z="3000" b="1" smtClean="0">
                <a:solidFill>
                  <a:srgbClr val="0070C0"/>
                </a:solidFill>
              </a:rPr>
              <a:t>LES MÈRES ALLAITANTES À BOH- Suit</a:t>
            </a:r>
            <a:r>
              <a:rPr lang="en-US" sz="3200" b="1" smtClean="0">
                <a:solidFill>
                  <a:srgbClr val="0070C0"/>
                </a:solidFill>
              </a:rPr>
              <a:t>e</a:t>
            </a:r>
          </a:p>
        </p:txBody>
      </p:sp>
      <p:sp>
        <p:nvSpPr>
          <p:cNvPr id="19458" name="Content Placeholder 2"/>
          <p:cNvSpPr>
            <a:spLocks noGrp="1"/>
          </p:cNvSpPr>
          <p:nvPr>
            <p:ph idx="1"/>
          </p:nvPr>
        </p:nvSpPr>
        <p:spPr>
          <a:xfrm>
            <a:off x="533400" y="1676400"/>
            <a:ext cx="7772400" cy="4953000"/>
          </a:xfrm>
        </p:spPr>
        <p:txBody>
          <a:bodyPr/>
          <a:lstStyle/>
          <a:p>
            <a:r>
              <a:rPr lang="fr-FR" sz="2000" dirty="0" smtClean="0"/>
              <a:t>Afin de résoudre ce problème, une femme faisant partie du personnel de direction de </a:t>
            </a:r>
            <a:r>
              <a:rPr lang="fr-FR" sz="2000" dirty="0" err="1" smtClean="0"/>
              <a:t>Boh</a:t>
            </a:r>
            <a:r>
              <a:rPr lang="fr-FR" sz="2000" dirty="0" smtClean="0"/>
              <a:t> a négocié avec la direction au nom des mères allaitantes de </a:t>
            </a:r>
            <a:r>
              <a:rPr lang="fr-FR" sz="2000" dirty="0" smtClean="0"/>
              <a:t>l’entreprise. Désormais, elles travaillent </a:t>
            </a:r>
            <a:r>
              <a:rPr lang="fr-FR" sz="2000" dirty="0" smtClean="0"/>
              <a:t>cinq jours et posent leur 6e journée en congé payé afin de pouvoir passer du temps avec leurs bébés. Ces femmes en sont reconnaissantes.</a:t>
            </a:r>
          </a:p>
          <a:p>
            <a:r>
              <a:rPr lang="fr-FR" sz="2000" dirty="0" smtClean="0"/>
              <a:t>À la PHP-</a:t>
            </a:r>
            <a:r>
              <a:rPr lang="fr-FR" sz="2000" dirty="0" err="1" smtClean="0"/>
              <a:t>Tiko</a:t>
            </a:r>
            <a:r>
              <a:rPr lang="fr-FR" sz="2000" dirty="0" smtClean="0"/>
              <a:t>, les mères allaitantes sont affectés à des emplois comme le nettoyage, le ramassage d'escargot, l’effeuillage, </a:t>
            </a:r>
            <a:r>
              <a:rPr lang="fr-FR" sz="2000" dirty="0" err="1" smtClean="0"/>
              <a:t>etc</a:t>
            </a:r>
            <a:r>
              <a:rPr lang="fr-FR" sz="2000" dirty="0" smtClean="0"/>
              <a:t>, qu’elles terminent assez tôt pour rentrer s’occuper de leurs bébés. L'avantage ici est que la plantation n'est pas trop éloignée du domicile des travailleuses.</a:t>
            </a:r>
          </a:p>
          <a:p>
            <a:r>
              <a:rPr lang="fr-FR" sz="2000" dirty="0" smtClean="0"/>
              <a:t>À la CDC, les mères allaitantes ne prennent pas non plus leurs pauses allaitement car elles rencontrent les mêmes problèmes</a:t>
            </a:r>
            <a:r>
              <a:rPr lang="fr-FR" sz="2000" dirty="0" smtClean="0">
                <a:solidFill>
                  <a:srgbClr val="FF0000"/>
                </a:solidFill>
              </a:rPr>
              <a:t> </a:t>
            </a:r>
            <a:r>
              <a:rPr lang="fr-FR" sz="2000" dirty="0" smtClean="0"/>
              <a:t>que celles de </a:t>
            </a:r>
            <a:r>
              <a:rPr lang="fr-FR" sz="2000" dirty="0" err="1" smtClean="0"/>
              <a:t>Boh</a:t>
            </a:r>
            <a:r>
              <a:rPr lang="fr-FR" sz="2000" dirty="0" smtClean="0"/>
              <a:t>. Le FAWU a partagé cette pratique avec les femmes et a l'intention d’en suggérer l’adoption</a:t>
            </a:r>
            <a:r>
              <a:rPr lang="fr-FR" sz="2000" dirty="0" smtClean="0">
                <a:solidFill>
                  <a:srgbClr val="FF0000"/>
                </a:solidFill>
              </a:rPr>
              <a:t> </a:t>
            </a:r>
            <a:r>
              <a:rPr lang="fr-FR" sz="2000" dirty="0" smtClean="0"/>
              <a:t>par la direction dans le futur.</a:t>
            </a:r>
          </a:p>
          <a:p>
            <a:pPr eaLnBrk="1" hangingPunct="1">
              <a:lnSpc>
                <a:spcPct val="80000"/>
              </a:lnSpc>
              <a:buFont typeface="Arial" charset="0"/>
              <a:buNone/>
            </a:pPr>
            <a:endParaRPr lang="en-US" sz="1100" dirty="0" smtClean="0"/>
          </a:p>
        </p:txBody>
      </p:sp>
      <p:cxnSp>
        <p:nvCxnSpPr>
          <p:cNvPr id="4" name="Straight Connector 3"/>
          <p:cNvCxnSpPr/>
          <p:nvPr/>
        </p:nvCxnSpPr>
        <p:spPr>
          <a:xfrm>
            <a:off x="457200" y="1219200"/>
            <a:ext cx="83058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quarter" idx="10"/>
          </p:nvPr>
        </p:nvSpPr>
        <p:spPr/>
        <p:txBody>
          <a:bodyPr/>
          <a:lstStyle/>
          <a:p>
            <a:pPr>
              <a:defRPr/>
            </a:pPr>
            <a:fld id="{B5358A78-BB81-4083-B41D-95E2A3F3D914}" type="datetime1">
              <a:rPr lang="en-US"/>
              <a:pPr>
                <a:defRPr/>
              </a:pPr>
              <a:t>15-Jan-16</a:t>
            </a:fld>
            <a:endParaRPr lang="en-US"/>
          </a:p>
        </p:txBody>
      </p:sp>
      <p:sp>
        <p:nvSpPr>
          <p:cNvPr id="6" name="Slide Number Placeholder 5"/>
          <p:cNvSpPr>
            <a:spLocks noGrp="1"/>
          </p:cNvSpPr>
          <p:nvPr>
            <p:ph type="sldNum" sz="quarter" idx="12"/>
          </p:nvPr>
        </p:nvSpPr>
        <p:spPr/>
        <p:txBody>
          <a:bodyPr/>
          <a:lstStyle/>
          <a:p>
            <a:pPr>
              <a:defRPr/>
            </a:pPr>
            <a:fld id="{7694F639-612D-43FD-98B9-8D80451E89E9}"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14400"/>
          </a:xfrm>
        </p:spPr>
        <p:txBody>
          <a:bodyPr rtlCol="0">
            <a:normAutofit fontScale="90000"/>
          </a:bodyPr>
          <a:lstStyle/>
          <a:p>
            <a:pPr eaLnBrk="1" fontAlgn="auto" hangingPunct="1">
              <a:spcAft>
                <a:spcPts val="0"/>
              </a:spcAft>
              <a:defRPr/>
            </a:pPr>
            <a:r>
              <a:rPr lang="en-US" b="1" dirty="0" smtClean="0">
                <a:solidFill>
                  <a:srgbClr val="0070C0"/>
                </a:solidFill>
              </a:rPr>
              <a:t>LES ASSEMBLÉES</a:t>
            </a:r>
            <a:r>
              <a:rPr lang="en-US" dirty="0"/>
              <a:t/>
            </a:r>
            <a:br>
              <a:rPr lang="en-US" dirty="0"/>
            </a:br>
            <a:endParaRPr lang="en-US" dirty="0"/>
          </a:p>
        </p:txBody>
      </p:sp>
      <p:sp>
        <p:nvSpPr>
          <p:cNvPr id="20482" name="Content Placeholder 2"/>
          <p:cNvSpPr>
            <a:spLocks noGrp="1"/>
          </p:cNvSpPr>
          <p:nvPr>
            <p:ph idx="1"/>
          </p:nvPr>
        </p:nvSpPr>
        <p:spPr/>
        <p:txBody>
          <a:bodyPr/>
          <a:lstStyle/>
          <a:p>
            <a:pPr eaLnBrk="1" hangingPunct="1"/>
            <a:r>
              <a:rPr lang="fr-FR" smtClean="0"/>
              <a:t>Elles seront tenues très tôt, vers 5h30 du matin, pour nous permettre de parler à presque toutes les travailleuses. Ces campagnes continues de sensibilisation à l'égalité des sexes contribuent à augmenter le taux d'adhésion des femmes, mais aussi des hommes, au syndicat et les rend également plus actives.</a:t>
            </a:r>
            <a:endParaRPr lang="en-US" sz="3600" smtClean="0"/>
          </a:p>
        </p:txBody>
      </p:sp>
      <p:cxnSp>
        <p:nvCxnSpPr>
          <p:cNvPr id="4" name="Straight Connector 3"/>
          <p:cNvCxnSpPr/>
          <p:nvPr/>
        </p:nvCxnSpPr>
        <p:spPr>
          <a:xfrm>
            <a:off x="533400" y="1066800"/>
            <a:ext cx="83058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quarter" idx="10"/>
          </p:nvPr>
        </p:nvSpPr>
        <p:spPr/>
        <p:txBody>
          <a:bodyPr/>
          <a:lstStyle/>
          <a:p>
            <a:pPr>
              <a:defRPr/>
            </a:pPr>
            <a:fld id="{7F309289-05BE-4B47-8508-351E2A394BEF}" type="datetime1">
              <a:rPr lang="en-US"/>
              <a:pPr>
                <a:defRPr/>
              </a:pPr>
              <a:t>15-Jan-16</a:t>
            </a:fld>
            <a:endParaRPr lang="en-US"/>
          </a:p>
        </p:txBody>
      </p:sp>
      <p:sp>
        <p:nvSpPr>
          <p:cNvPr id="6" name="Slide Number Placeholder 5"/>
          <p:cNvSpPr>
            <a:spLocks noGrp="1"/>
          </p:cNvSpPr>
          <p:nvPr>
            <p:ph type="sldNum" sz="quarter" idx="12"/>
          </p:nvPr>
        </p:nvSpPr>
        <p:spPr/>
        <p:txBody>
          <a:bodyPr/>
          <a:lstStyle/>
          <a:p>
            <a:pPr>
              <a:defRPr/>
            </a:pPr>
            <a:fld id="{6BEF6E0C-84BA-4AF1-9952-538F25F2413B}"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z="3600" b="1" smtClean="0">
                <a:solidFill>
                  <a:srgbClr val="0070C0"/>
                </a:solidFill>
              </a:rPr>
              <a:t>LE SUCCÈS DES SYNDICATS DANS LA RÉSOLUTION DE PROBLÈMES</a:t>
            </a:r>
          </a:p>
        </p:txBody>
      </p:sp>
      <p:sp>
        <p:nvSpPr>
          <p:cNvPr id="21506" name="Content Placeholder 2"/>
          <p:cNvSpPr>
            <a:spLocks noGrp="1"/>
          </p:cNvSpPr>
          <p:nvPr>
            <p:ph idx="1"/>
          </p:nvPr>
        </p:nvSpPr>
        <p:spPr>
          <a:xfrm>
            <a:off x="457200" y="1828800"/>
            <a:ext cx="8229600" cy="3962400"/>
          </a:xfrm>
        </p:spPr>
        <p:txBody>
          <a:bodyPr/>
          <a:lstStyle/>
          <a:p>
            <a:pPr eaLnBrk="1" hangingPunct="1"/>
            <a:r>
              <a:rPr lang="fr-FR" smtClean="0"/>
              <a:t>Le partage du succès du FAWU dans la résolution de problèmes rencontrés par les</a:t>
            </a:r>
            <a:r>
              <a:rPr lang="fr-FR" smtClean="0">
                <a:solidFill>
                  <a:srgbClr val="FF0000"/>
                </a:solidFill>
              </a:rPr>
              <a:t> </a:t>
            </a:r>
            <a:r>
              <a:rPr lang="fr-FR" smtClean="0"/>
              <a:t>travailleuses auprès de ses membres et non-membres contribue également à attirer de nouveaux adhérents qui se sentiraient alors désavantagés de ne pas appartenir au syndicat.</a:t>
            </a:r>
          </a:p>
        </p:txBody>
      </p:sp>
      <p:cxnSp>
        <p:nvCxnSpPr>
          <p:cNvPr id="4" name="Straight Connector 3"/>
          <p:cNvCxnSpPr/>
          <p:nvPr/>
        </p:nvCxnSpPr>
        <p:spPr>
          <a:xfrm>
            <a:off x="414338" y="1454150"/>
            <a:ext cx="83058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quarter" idx="10"/>
          </p:nvPr>
        </p:nvSpPr>
        <p:spPr/>
        <p:txBody>
          <a:bodyPr/>
          <a:lstStyle/>
          <a:p>
            <a:pPr>
              <a:defRPr/>
            </a:pPr>
            <a:fld id="{BC39CEC6-0778-46CF-9E16-CEA558A5E61E}" type="datetime1">
              <a:rPr lang="en-US"/>
              <a:pPr>
                <a:defRPr/>
              </a:pPr>
              <a:t>15-Jan-16</a:t>
            </a:fld>
            <a:endParaRPr lang="en-US"/>
          </a:p>
        </p:txBody>
      </p:sp>
      <p:sp>
        <p:nvSpPr>
          <p:cNvPr id="6" name="Slide Number Placeholder 5"/>
          <p:cNvSpPr>
            <a:spLocks noGrp="1"/>
          </p:cNvSpPr>
          <p:nvPr>
            <p:ph type="sldNum" sz="quarter" idx="12"/>
          </p:nvPr>
        </p:nvSpPr>
        <p:spPr/>
        <p:txBody>
          <a:bodyPr/>
          <a:lstStyle/>
          <a:p>
            <a:pPr>
              <a:defRPr/>
            </a:pPr>
            <a:fld id="{0EA693F1-063C-44C4-8471-8E1201627638}"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0"/>
            <a:ext cx="8229600" cy="1216025"/>
          </a:xfrm>
        </p:spPr>
        <p:txBody>
          <a:bodyPr/>
          <a:lstStyle/>
          <a:p>
            <a:pPr eaLnBrk="1" hangingPunct="1"/>
            <a:r>
              <a:rPr lang="fr-FR" b="1" smtClean="0"/>
              <a:t/>
            </a:r>
            <a:br>
              <a:rPr lang="fr-FR" b="1" smtClean="0"/>
            </a:br>
            <a:r>
              <a:rPr lang="en-US" sz="3200" b="1" smtClean="0">
                <a:solidFill>
                  <a:srgbClr val="0070C0"/>
                </a:solidFill>
              </a:rPr>
              <a:t>DES RÉUNIONS AVEC DES REPRÉSENTANTES SYNDICALES ET DES TRAVAILLEUSES</a:t>
            </a:r>
          </a:p>
        </p:txBody>
      </p:sp>
      <p:sp>
        <p:nvSpPr>
          <p:cNvPr id="22530" name="Content Placeholder 2"/>
          <p:cNvSpPr>
            <a:spLocks noGrp="1"/>
          </p:cNvSpPr>
          <p:nvPr>
            <p:ph idx="1"/>
          </p:nvPr>
        </p:nvSpPr>
        <p:spPr>
          <a:xfrm>
            <a:off x="457200" y="1600200"/>
            <a:ext cx="8229600" cy="4648200"/>
          </a:xfrm>
        </p:spPr>
        <p:txBody>
          <a:bodyPr/>
          <a:lstStyle/>
          <a:p>
            <a:r>
              <a:rPr lang="fr-FR" sz="2000" dirty="0" smtClean="0"/>
              <a:t>Nous organisons des réunions au bureau du FAWU et parfois dans les plantations.</a:t>
            </a:r>
          </a:p>
          <a:p>
            <a:r>
              <a:rPr lang="fr-FR" sz="2000" dirty="0" smtClean="0"/>
              <a:t>Cela nous permet de discuter les problèmes que rencontrent les femmes sur leur lieu de travail de même formuler des propositions et suggestions à la direction.</a:t>
            </a:r>
          </a:p>
          <a:p>
            <a:r>
              <a:rPr lang="fr-FR" sz="2000" dirty="0" smtClean="0"/>
              <a:t>Nous assurons une communication constante avec les représentantes syndicales afin de nous assurer qu‘elles fassent profiter les autres travailleuses de leur réaction sur ces réunions.</a:t>
            </a:r>
          </a:p>
          <a:p>
            <a:r>
              <a:rPr lang="fr-FR" sz="2000" dirty="0" smtClean="0"/>
              <a:t>Nous distribuons aussi des formulaires d'adhésion aux représentantes syndicales aux fins de recruter davantage de femmes au cours de cette année.</a:t>
            </a:r>
          </a:p>
          <a:p>
            <a:r>
              <a:rPr lang="fr-FR" sz="2000" dirty="0" smtClean="0"/>
              <a:t>Au cours de visites sur le terrain, nous discutons avec d'autres travailleuses pour nous assurer qu‘elles bénéficient bien des réactions</a:t>
            </a:r>
            <a:r>
              <a:rPr lang="fr-FR" sz="2000" dirty="0" smtClean="0">
                <a:solidFill>
                  <a:srgbClr val="FF0000"/>
                </a:solidFill>
              </a:rPr>
              <a:t> </a:t>
            </a:r>
            <a:r>
              <a:rPr lang="fr-FR" sz="2000" dirty="0" smtClean="0"/>
              <a:t>sur nos réunions avec les représentantes syndicales.</a:t>
            </a:r>
          </a:p>
        </p:txBody>
      </p:sp>
      <p:cxnSp>
        <p:nvCxnSpPr>
          <p:cNvPr id="4" name="Straight Connector 3"/>
          <p:cNvCxnSpPr/>
          <p:nvPr/>
        </p:nvCxnSpPr>
        <p:spPr>
          <a:xfrm>
            <a:off x="419100" y="1500188"/>
            <a:ext cx="8305800" cy="1587"/>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quarter" idx="10"/>
          </p:nvPr>
        </p:nvSpPr>
        <p:spPr/>
        <p:txBody>
          <a:bodyPr/>
          <a:lstStyle/>
          <a:p>
            <a:pPr>
              <a:defRPr/>
            </a:pPr>
            <a:fld id="{B0C40453-29A5-4C7C-8AAA-27FD490A6E5E}" type="datetime1">
              <a:rPr lang="en-US"/>
              <a:pPr>
                <a:defRPr/>
              </a:pPr>
              <a:t>15-Jan-16</a:t>
            </a:fld>
            <a:endParaRPr lang="en-US"/>
          </a:p>
        </p:txBody>
      </p:sp>
      <p:sp>
        <p:nvSpPr>
          <p:cNvPr id="6" name="Slide Number Placeholder 5"/>
          <p:cNvSpPr>
            <a:spLocks noGrp="1"/>
          </p:cNvSpPr>
          <p:nvPr>
            <p:ph type="sldNum" sz="quarter" idx="12"/>
          </p:nvPr>
        </p:nvSpPr>
        <p:spPr/>
        <p:txBody>
          <a:bodyPr/>
          <a:lstStyle/>
          <a:p>
            <a:pPr>
              <a:defRPr/>
            </a:pPr>
            <a:fld id="{1393234D-4E8B-4819-B9C7-4964E8EBEDB5}"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0"/>
            <a:ext cx="8229600" cy="1066800"/>
          </a:xfrm>
        </p:spPr>
        <p:txBody>
          <a:bodyPr/>
          <a:lstStyle/>
          <a:p>
            <a:pPr eaLnBrk="1" hangingPunct="1"/>
            <a:r>
              <a:rPr lang="en-US" sz="4000" b="1" smtClean="0">
                <a:solidFill>
                  <a:srgbClr val="0070C0"/>
                </a:solidFill>
              </a:rPr>
              <a:t>UN COMITÉ DIRECTEUR</a:t>
            </a:r>
          </a:p>
        </p:txBody>
      </p:sp>
      <p:sp>
        <p:nvSpPr>
          <p:cNvPr id="23554" name="Content Placeholder 2"/>
          <p:cNvSpPr>
            <a:spLocks noGrp="1"/>
          </p:cNvSpPr>
          <p:nvPr>
            <p:ph idx="1"/>
          </p:nvPr>
        </p:nvSpPr>
        <p:spPr>
          <a:xfrm>
            <a:off x="457200" y="1219200"/>
            <a:ext cx="8229600" cy="5410200"/>
          </a:xfrm>
        </p:spPr>
        <p:txBody>
          <a:bodyPr/>
          <a:lstStyle/>
          <a:p>
            <a:r>
              <a:rPr lang="fr-FR" sz="2700" dirty="0" smtClean="0"/>
              <a:t>Un comité directeur a récemment été crée dans le secteur banane de la CDC afin de piloter les questions féminines sur le lieu de travail. L’intention avouée est de former un comité de femmes à travailler de concert avec ce Comité directeur.</a:t>
            </a:r>
          </a:p>
          <a:p>
            <a:r>
              <a:rPr lang="fr-FR" sz="2700" dirty="0" smtClean="0"/>
              <a:t>Nous souhaitons que ces comités soient dirigées par des représentantes syndicales car elles bénéficient des 16 heures par mois prévues par la loi pour mener des actions syndicales. Puisque de nombreuses femmes s'intéressent à ces comités, elles seront surement encouragées à devenir représentantes du personnel, devenant ainsi plus actives au sein du syndicat.</a:t>
            </a:r>
          </a:p>
        </p:txBody>
      </p:sp>
      <p:cxnSp>
        <p:nvCxnSpPr>
          <p:cNvPr id="4" name="Straight Connector 3"/>
          <p:cNvCxnSpPr/>
          <p:nvPr/>
        </p:nvCxnSpPr>
        <p:spPr>
          <a:xfrm>
            <a:off x="381000" y="914400"/>
            <a:ext cx="83058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quarter" idx="10"/>
          </p:nvPr>
        </p:nvSpPr>
        <p:spPr/>
        <p:txBody>
          <a:bodyPr/>
          <a:lstStyle/>
          <a:p>
            <a:pPr>
              <a:defRPr/>
            </a:pPr>
            <a:fld id="{022F28E0-7A4A-4D18-9421-129130EE0A80}" type="datetime1">
              <a:rPr lang="en-US"/>
              <a:pPr>
                <a:defRPr/>
              </a:pPr>
              <a:t>15-Jan-16</a:t>
            </a:fld>
            <a:endParaRPr lang="en-US"/>
          </a:p>
        </p:txBody>
      </p:sp>
      <p:sp>
        <p:nvSpPr>
          <p:cNvPr id="6" name="Slide Number Placeholder 5"/>
          <p:cNvSpPr>
            <a:spLocks noGrp="1"/>
          </p:cNvSpPr>
          <p:nvPr>
            <p:ph type="sldNum" sz="quarter" idx="12"/>
          </p:nvPr>
        </p:nvSpPr>
        <p:spPr/>
        <p:txBody>
          <a:bodyPr/>
          <a:lstStyle/>
          <a:p>
            <a:pPr>
              <a:defRPr/>
            </a:pPr>
            <a:fld id="{5AEF9701-4D65-48B1-B56A-86CE12859DA4}"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p:txBody>
          <a:bodyPr/>
          <a:lstStyle/>
          <a:p>
            <a:pPr algn="ctr" eaLnBrk="1" hangingPunct="1">
              <a:lnSpc>
                <a:spcPct val="90000"/>
              </a:lnSpc>
              <a:buFont typeface="Arial" charset="0"/>
              <a:buNone/>
            </a:pPr>
            <a:endParaRPr lang="en-US" sz="3000" b="1" dirty="0" smtClean="0">
              <a:solidFill>
                <a:srgbClr val="0070C0"/>
              </a:solidFill>
            </a:endParaRPr>
          </a:p>
          <a:p>
            <a:pPr algn="ctr" eaLnBrk="1" hangingPunct="1">
              <a:lnSpc>
                <a:spcPct val="90000"/>
              </a:lnSpc>
              <a:buFont typeface="Arial" charset="0"/>
              <a:buNone/>
            </a:pPr>
            <a:endParaRPr lang="en-US" sz="3000" b="1" dirty="0" smtClean="0">
              <a:solidFill>
                <a:srgbClr val="0070C0"/>
              </a:solidFill>
            </a:endParaRPr>
          </a:p>
          <a:p>
            <a:pPr algn="ctr" eaLnBrk="1" hangingPunct="1">
              <a:lnSpc>
                <a:spcPct val="90000"/>
              </a:lnSpc>
              <a:buFont typeface="Arial" charset="0"/>
              <a:buNone/>
            </a:pPr>
            <a:r>
              <a:rPr lang="en-US" sz="3000" b="1" dirty="0" smtClean="0">
                <a:solidFill>
                  <a:srgbClr val="0070C0"/>
                </a:solidFill>
              </a:rPr>
              <a:t>MERCI !</a:t>
            </a:r>
          </a:p>
          <a:p>
            <a:pPr eaLnBrk="1" hangingPunct="1">
              <a:lnSpc>
                <a:spcPct val="90000"/>
              </a:lnSpc>
              <a:buFont typeface="Arial" charset="0"/>
              <a:buNone/>
            </a:pPr>
            <a:endParaRPr lang="en-US" sz="3000" b="1" dirty="0" smtClean="0"/>
          </a:p>
          <a:p>
            <a:pPr eaLnBrk="1" hangingPunct="1">
              <a:lnSpc>
                <a:spcPct val="90000"/>
              </a:lnSpc>
              <a:buFont typeface="Arial" charset="0"/>
              <a:buNone/>
            </a:pPr>
            <a:endParaRPr lang="en-US" sz="2600" i="1" dirty="0" smtClean="0"/>
          </a:p>
          <a:p>
            <a:pPr eaLnBrk="1" hangingPunct="1">
              <a:lnSpc>
                <a:spcPct val="90000"/>
              </a:lnSpc>
              <a:buFont typeface="Arial" charset="0"/>
              <a:buNone/>
            </a:pPr>
            <a:endParaRPr lang="en-US" sz="2600" i="1" dirty="0" smtClean="0"/>
          </a:p>
          <a:p>
            <a:pPr eaLnBrk="1" hangingPunct="1">
              <a:lnSpc>
                <a:spcPct val="90000"/>
              </a:lnSpc>
              <a:spcBef>
                <a:spcPct val="0"/>
              </a:spcBef>
              <a:buFont typeface="Arial" charset="0"/>
              <a:buNone/>
            </a:pPr>
            <a:endParaRPr lang="en-US" sz="1700" i="1" dirty="0" smtClean="0"/>
          </a:p>
          <a:p>
            <a:pPr eaLnBrk="1" hangingPunct="1">
              <a:lnSpc>
                <a:spcPct val="90000"/>
              </a:lnSpc>
              <a:spcBef>
                <a:spcPct val="0"/>
              </a:spcBef>
              <a:buFont typeface="Arial" charset="0"/>
              <a:buNone/>
            </a:pPr>
            <a:endParaRPr lang="en-US" sz="1700" i="1" dirty="0" smtClean="0"/>
          </a:p>
          <a:p>
            <a:pPr eaLnBrk="1" hangingPunct="1">
              <a:lnSpc>
                <a:spcPct val="90000"/>
              </a:lnSpc>
              <a:spcBef>
                <a:spcPct val="0"/>
              </a:spcBef>
              <a:buFont typeface="Arial" charset="0"/>
              <a:buNone/>
            </a:pPr>
            <a:endParaRPr lang="en-US" sz="1700" i="1" dirty="0" smtClean="0"/>
          </a:p>
          <a:p>
            <a:pPr eaLnBrk="1" hangingPunct="1">
              <a:lnSpc>
                <a:spcPct val="90000"/>
              </a:lnSpc>
              <a:spcBef>
                <a:spcPct val="0"/>
              </a:spcBef>
              <a:buFont typeface="Arial" charset="0"/>
              <a:buNone/>
            </a:pPr>
            <a:endParaRPr lang="en-US" sz="1300" i="1" dirty="0" smtClean="0"/>
          </a:p>
          <a:p>
            <a:pPr eaLnBrk="1" hangingPunct="1">
              <a:lnSpc>
                <a:spcPct val="90000"/>
              </a:lnSpc>
              <a:spcBef>
                <a:spcPct val="0"/>
              </a:spcBef>
              <a:buFont typeface="Arial" charset="0"/>
              <a:buNone/>
            </a:pPr>
            <a:r>
              <a:rPr lang="fr-FR" sz="1300" i="1" dirty="0" err="1" smtClean="0"/>
              <a:t>Veolette</a:t>
            </a:r>
            <a:r>
              <a:rPr lang="fr-FR" sz="1300" i="1" dirty="0" smtClean="0"/>
              <a:t> et </a:t>
            </a:r>
            <a:r>
              <a:rPr lang="fr-FR" sz="1300" i="1" dirty="0" err="1" smtClean="0"/>
              <a:t>Viyoff</a:t>
            </a:r>
            <a:endParaRPr lang="fr-FR" sz="1300" i="1" dirty="0" smtClean="0"/>
          </a:p>
          <a:p>
            <a:pPr eaLnBrk="1" hangingPunct="1">
              <a:lnSpc>
                <a:spcPct val="90000"/>
              </a:lnSpc>
              <a:spcBef>
                <a:spcPct val="0"/>
              </a:spcBef>
              <a:buFont typeface="Arial" charset="0"/>
              <a:buNone/>
            </a:pPr>
            <a:r>
              <a:rPr lang="fr-FR" sz="1300" i="1" dirty="0" smtClean="0"/>
              <a:t>Responsables du travail </a:t>
            </a:r>
            <a:r>
              <a:rPr lang="fr-FR" sz="1300" i="1" dirty="0" smtClean="0"/>
              <a:t> </a:t>
            </a:r>
            <a:r>
              <a:rPr lang="fr-FR" sz="1300" i="1" dirty="0" smtClean="0"/>
              <a:t>sur la question du genre à FAWU,</a:t>
            </a:r>
          </a:p>
          <a:p>
            <a:pPr eaLnBrk="1" hangingPunct="1">
              <a:lnSpc>
                <a:spcPct val="90000"/>
              </a:lnSpc>
              <a:spcBef>
                <a:spcPct val="0"/>
              </a:spcBef>
              <a:buFont typeface="Arial" charset="0"/>
              <a:buNone/>
            </a:pPr>
            <a:r>
              <a:rPr lang="fr-FR" sz="1300" i="1" dirty="0" smtClean="0"/>
              <a:t>Limbe – Cameroun.</a:t>
            </a:r>
            <a:endParaRPr lang="fr-FR" sz="1300" i="1" dirty="0" smtClean="0"/>
          </a:p>
        </p:txBody>
      </p:sp>
      <p:sp>
        <p:nvSpPr>
          <p:cNvPr id="4" name="Date Placeholder 3"/>
          <p:cNvSpPr>
            <a:spLocks noGrp="1"/>
          </p:cNvSpPr>
          <p:nvPr>
            <p:ph type="dt" sz="quarter" idx="10"/>
          </p:nvPr>
        </p:nvSpPr>
        <p:spPr/>
        <p:txBody>
          <a:bodyPr/>
          <a:lstStyle/>
          <a:p>
            <a:pPr>
              <a:defRPr/>
            </a:pPr>
            <a:fld id="{A6566064-B240-46D9-AACA-64311A22BB45}" type="datetime1">
              <a:rPr lang="en-US"/>
              <a:pPr>
                <a:defRPr/>
              </a:pPr>
              <a:t>15-Jan-16</a:t>
            </a:fld>
            <a:endParaRPr lang="en-US"/>
          </a:p>
        </p:txBody>
      </p:sp>
      <p:sp>
        <p:nvSpPr>
          <p:cNvPr id="5" name="Slide Number Placeholder 4"/>
          <p:cNvSpPr>
            <a:spLocks noGrp="1"/>
          </p:cNvSpPr>
          <p:nvPr>
            <p:ph type="sldNum" sz="quarter" idx="12"/>
          </p:nvPr>
        </p:nvSpPr>
        <p:spPr/>
        <p:txBody>
          <a:bodyPr/>
          <a:lstStyle/>
          <a:p>
            <a:pPr>
              <a:defRPr/>
            </a:pPr>
            <a:fld id="{3936C974-0FBA-4683-825C-60DD01028950}"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1582</TotalTime>
  <Words>657</Words>
  <Application>Microsoft Office PowerPoint</Application>
  <PresentationFormat>On-screen Show (4:3)</PresentationFormat>
  <Paragraphs>55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LE PARTAGE DES BONNES PRATIQUES EN MATIÈRE D’ÉGALITÉ DES GENRES DANS L’INDUSTRIE BANANIÈRE DU CAMEROUN – La CDC, filiale Tiko de la PHP et Boh. </vt:lpstr>
      <vt:lpstr> Des dépliants décrivant les procédures de préparation aux congés maternité sont régulièrement distribués aux travailleuses de la CDC, de la PHP-Tiko et de BOH. Nous apportons également un éclairage accru sur les articles 84 et 85 du Code du travail du pays relatifs à l’indemnité maternité. </vt:lpstr>
      <vt:lpstr>LES MÈRES ALLAITANTES À BOH</vt:lpstr>
      <vt:lpstr>LES MÈRES ALLAITANTES À BOH- Suite</vt:lpstr>
      <vt:lpstr>LES ASSEMBLÉES </vt:lpstr>
      <vt:lpstr>LE SUCCÈS DES SYNDICATS DANS LA RÉSOLUTION DE PROBLÈMES</vt:lpstr>
      <vt:lpstr> DES RÉUNIONS AVEC DES REPRÉSENTANTES SYNDICALES ET DES TRAVAILLEUSES</vt:lpstr>
      <vt:lpstr>UN COMITÉ DIRECTEUR</vt:lpstr>
      <vt:lpstr>Slide 9</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OF GOOD PRACTICES ON GENDER WORK IN THE BANANA INDUSTRY IN CAMEROON – CDC, PHP and Boh</dc:title>
  <dc:creator>UNION OFFICE</dc:creator>
  <cp:lastModifiedBy>Zac and Mina</cp:lastModifiedBy>
  <cp:revision>124</cp:revision>
  <dcterms:created xsi:type="dcterms:W3CDTF">2015-12-07T09:00:43Z</dcterms:created>
  <dcterms:modified xsi:type="dcterms:W3CDTF">2016-01-15T13:28:29Z</dcterms:modified>
</cp:coreProperties>
</file>